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8" r:id="rId5"/>
    <p:sldId id="279" r:id="rId6"/>
    <p:sldId id="280" r:id="rId7"/>
    <p:sldId id="281" r:id="rId8"/>
    <p:sldId id="282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792" autoAdjust="0"/>
  </p:normalViewPr>
  <p:slideViewPr>
    <p:cSldViewPr>
      <p:cViewPr varScale="1">
        <p:scale>
          <a:sx n="90" d="100"/>
          <a:sy n="90" d="100"/>
        </p:scale>
        <p:origin x="232" y="60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- Application Integration Criteria</a:t>
            </a:r>
          </a:p>
          <a:p>
            <a:r>
              <a:rPr lang="en-US" dirty="0"/>
              <a:t>Application Integration Options</a:t>
            </a:r>
          </a:p>
          <a:p>
            <a:pPr lvl="1"/>
            <a:r>
              <a:rPr lang="en-US" dirty="0"/>
              <a:t>File Transfer</a:t>
            </a:r>
          </a:p>
          <a:p>
            <a:pPr lvl="1"/>
            <a:r>
              <a:rPr lang="en-US" dirty="0"/>
              <a:t>Shared Database</a:t>
            </a:r>
          </a:p>
          <a:p>
            <a:pPr lvl="1"/>
            <a:r>
              <a:rPr lang="en-US" dirty="0"/>
              <a:t>Remote Procedure Invocation</a:t>
            </a:r>
          </a:p>
          <a:p>
            <a:pPr lvl="1"/>
            <a:r>
              <a:rPr lang="en-US" dirty="0"/>
              <a:t>Messaging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Enterprise integration is the task of making (possibly heterogenous) applications work together to produce a unified set of functionality.</a:t>
            </a:r>
          </a:p>
          <a:p>
            <a:r>
              <a:rPr lang="en-US" dirty="0"/>
              <a:t>Integration Criteria</a:t>
            </a:r>
          </a:p>
          <a:p>
            <a:pPr lvl="1"/>
            <a:r>
              <a:rPr lang="en-US" dirty="0"/>
              <a:t>Application integration –need to reuse, interact and integrate other applications</a:t>
            </a:r>
          </a:p>
          <a:p>
            <a:pPr lvl="1"/>
            <a:r>
              <a:rPr lang="en-US" dirty="0"/>
              <a:t>Application coupling – Minimum dependency /</a:t>
            </a:r>
          </a:p>
          <a:p>
            <a:pPr lvl="1"/>
            <a:r>
              <a:rPr lang="en-US" dirty="0"/>
              <a:t>Integration simplicity – Minimize customization needed to integrate applications</a:t>
            </a:r>
          </a:p>
          <a:p>
            <a:pPr lvl="1"/>
            <a:r>
              <a:rPr lang="en-US" dirty="0"/>
              <a:t>Integration technology – Reduce the need for specialized hardware/software for integration</a:t>
            </a:r>
          </a:p>
          <a:p>
            <a:pPr lvl="1"/>
            <a:r>
              <a:rPr lang="en-US" dirty="0"/>
              <a:t>Data format – Agreement on data format / translation</a:t>
            </a:r>
          </a:p>
          <a:p>
            <a:pPr lvl="1"/>
            <a:r>
              <a:rPr lang="en-US" dirty="0"/>
              <a:t>Data timeliness – Reduce staleness of data due to integration nuances</a:t>
            </a:r>
          </a:p>
          <a:p>
            <a:pPr lvl="1"/>
            <a:r>
              <a:rPr lang="en-US" dirty="0"/>
              <a:t>Data or functionality – Ability to share both data and functionality</a:t>
            </a:r>
          </a:p>
          <a:p>
            <a:pPr lvl="1"/>
            <a:r>
              <a:rPr lang="en-US" dirty="0"/>
              <a:t>Asynchronicity – Ability to proceed without being blocked for complex batch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– Application Integration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No one fit for all methodology – option chosen depends on context </a:t>
            </a:r>
          </a:p>
          <a:p>
            <a:r>
              <a:rPr lang="en-US" dirty="0"/>
              <a:t>Major integration options:</a:t>
            </a:r>
          </a:p>
          <a:p>
            <a:pPr lvl="1"/>
            <a:r>
              <a:rPr lang="en-US" dirty="0"/>
              <a:t>File Transfer – applications communicate via files</a:t>
            </a:r>
          </a:p>
          <a:p>
            <a:pPr lvl="1"/>
            <a:r>
              <a:rPr lang="en-US" dirty="0"/>
              <a:t>Shared Database – applications share common data using shared database </a:t>
            </a:r>
          </a:p>
          <a:p>
            <a:pPr lvl="1"/>
            <a:r>
              <a:rPr lang="en-US" dirty="0"/>
              <a:t>Remote Procedure Invocation – Applications expose procedures to be invoked by integrating applications</a:t>
            </a:r>
          </a:p>
          <a:p>
            <a:pPr lvl="1"/>
            <a:r>
              <a:rPr lang="en-US" dirty="0"/>
              <a:t>Messaging – applications connect/communicate via common messaging system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Application Integration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9403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724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application produces files with data that it needs to share with others</a:t>
            </a:r>
          </a:p>
          <a:p>
            <a:r>
              <a:rPr lang="en-US" dirty="0"/>
              <a:t>Integrators (middleware) handle transforming files into various formats and access aspects</a:t>
            </a:r>
          </a:p>
          <a:p>
            <a:pPr lvl="1"/>
            <a:r>
              <a:rPr lang="en-US" dirty="0"/>
              <a:t>Legacy file formats (Mainframe)</a:t>
            </a:r>
          </a:p>
          <a:p>
            <a:pPr lvl="1"/>
            <a:r>
              <a:rPr lang="en-US" dirty="0"/>
              <a:t>Text format (Unix variants)</a:t>
            </a:r>
          </a:p>
          <a:p>
            <a:pPr lvl="1"/>
            <a:r>
              <a:rPr lang="en-US" dirty="0"/>
              <a:t>CSV format (Windows based systems)</a:t>
            </a:r>
          </a:p>
          <a:p>
            <a:pPr lvl="1"/>
            <a:r>
              <a:rPr lang="en-US" dirty="0"/>
              <a:t>XML/JSON formats (Web based systems)</a:t>
            </a:r>
          </a:p>
          <a:p>
            <a:r>
              <a:rPr lang="en-US" dirty="0"/>
              <a:t>Files are produced/consumed at a frequency demanded by business</a:t>
            </a:r>
          </a:p>
          <a:p>
            <a:pPr lvl="1"/>
            <a:r>
              <a:rPr lang="en-US" dirty="0"/>
              <a:t>Hourly, Nightly, Weekly etc.</a:t>
            </a:r>
          </a:p>
          <a:p>
            <a:pPr lvl="1"/>
            <a:r>
              <a:rPr lang="en-US" dirty="0"/>
              <a:t>Ex: Batch processing applications like medical insurance claims (nightly)</a:t>
            </a:r>
          </a:p>
          <a:p>
            <a:r>
              <a:rPr lang="en-US" dirty="0"/>
              <a:t>Less work on integration side, more work for application developers</a:t>
            </a:r>
          </a:p>
          <a:p>
            <a:r>
              <a:rPr lang="en-US" dirty="0"/>
              <a:t>Staleness of data, in the generation of real time processing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File Transfer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350F1-6A51-734D-879E-DA2B893F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133600"/>
            <a:ext cx="4806950" cy="1740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46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4724399"/>
          </a:xfrm>
        </p:spPr>
        <p:txBody>
          <a:bodyPr>
            <a:normAutofit/>
          </a:bodyPr>
          <a:lstStyle/>
          <a:p>
            <a:r>
              <a:rPr lang="en-US" dirty="0"/>
              <a:t>Integrate applications by having them store their data in a single Shared Database</a:t>
            </a:r>
          </a:p>
          <a:p>
            <a:r>
              <a:rPr lang="en-US" dirty="0"/>
              <a:t>Consistency in data format and ease of access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Deciding on a unified schema that fits all applications’ needs</a:t>
            </a:r>
          </a:p>
          <a:p>
            <a:pPr lvl="1"/>
            <a:r>
              <a:rPr lang="en-US" dirty="0"/>
              <a:t>External packages that do not conform to enterprise schema</a:t>
            </a:r>
          </a:p>
          <a:p>
            <a:pPr lvl="1"/>
            <a:r>
              <a:rPr lang="en-US" dirty="0"/>
              <a:t>Performance bottlenecks on database</a:t>
            </a:r>
          </a:p>
          <a:p>
            <a:pPr lvl="2"/>
            <a:r>
              <a:rPr lang="en-US" dirty="0"/>
              <a:t>Distributed database locking / deadlock issues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Shared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787EF-C829-2A4C-B404-B95595294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78" y="4137025"/>
            <a:ext cx="3743181" cy="2178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130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4724399"/>
          </a:xfrm>
        </p:spPr>
        <p:txBody>
          <a:bodyPr>
            <a:normAutofit/>
          </a:bodyPr>
          <a:lstStyle/>
          <a:p>
            <a:r>
              <a:rPr lang="en-US" dirty="0"/>
              <a:t>Applies the principle of encapsulation to integrating applications</a:t>
            </a:r>
          </a:p>
          <a:p>
            <a:r>
              <a:rPr lang="en-US" dirty="0"/>
              <a:t>Applications provide interface for the methods/data they want to expose to other applications to integrate with</a:t>
            </a:r>
          </a:p>
          <a:p>
            <a:r>
              <a:rPr lang="en-US" dirty="0"/>
              <a:t>Each application maintains its own encapsulation/integrity of data</a:t>
            </a:r>
          </a:p>
          <a:p>
            <a:r>
              <a:rPr lang="en-US" dirty="0"/>
              <a:t>Promotes certain degree of (tight) coupling between applications</a:t>
            </a:r>
          </a:p>
          <a:p>
            <a:r>
              <a:rPr lang="en-US" dirty="0"/>
              <a:t>Examples: CORBA, COM, .NET Remoting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Remote Procedure Invocation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DD36F-41AF-9D4C-93EC-EC3FFDD6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9" y="3962400"/>
            <a:ext cx="4749800" cy="2120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1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4724399"/>
          </a:xfrm>
        </p:spPr>
        <p:txBody>
          <a:bodyPr>
            <a:normAutofit/>
          </a:bodyPr>
          <a:lstStyle/>
          <a:p>
            <a:r>
              <a:rPr lang="en-US" dirty="0"/>
              <a:t>Transfers packets of data frequently, immediately, reliably, and asynchronously, using customizable formats</a:t>
            </a:r>
          </a:p>
          <a:p>
            <a:r>
              <a:rPr lang="en-US" dirty="0"/>
              <a:t>Supports asynchronous communication seamlessly</a:t>
            </a:r>
          </a:p>
          <a:p>
            <a:r>
              <a:rPr lang="en-US" dirty="0"/>
              <a:t>Allows loose coupling of applications</a:t>
            </a:r>
          </a:p>
          <a:p>
            <a:r>
              <a:rPr lang="en-US" dirty="0"/>
              <a:t>Supports behavioral collaboration of applications with event based communication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CC412-ABEF-5147-8115-37762E2FE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69" y="3733800"/>
            <a:ext cx="5130800" cy="2133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70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Messaging Systems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2645</TotalTime>
  <Words>480</Words>
  <Application>Microsoft Macintosh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Integration Styles</vt:lpstr>
      <vt:lpstr>In this segment</vt:lpstr>
      <vt:lpstr>Integration Styles</vt:lpstr>
      <vt:lpstr>Integration Styles</vt:lpstr>
      <vt:lpstr>Integration Styles</vt:lpstr>
      <vt:lpstr>Integration Styles</vt:lpstr>
      <vt:lpstr>Integration Styles</vt:lpstr>
      <vt:lpstr>Integration Styles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Gunturu,Subrahmanya Srikanth</cp:lastModifiedBy>
  <cp:revision>254</cp:revision>
  <dcterms:created xsi:type="dcterms:W3CDTF">2018-10-16T06:13:57Z</dcterms:created>
  <dcterms:modified xsi:type="dcterms:W3CDTF">2019-05-21T07:16:24Z</dcterms:modified>
</cp:coreProperties>
</file>